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344" r:id="rId3"/>
    <p:sldId id="283" r:id="rId4"/>
    <p:sldId id="345" r:id="rId5"/>
    <p:sldId id="347" r:id="rId6"/>
    <p:sldId id="346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1" autoAdjust="0"/>
    <p:restoredTop sz="95261" autoAdjust="0"/>
  </p:normalViewPr>
  <p:slideViewPr>
    <p:cSldViewPr snapToGrid="0" showGuides="1">
      <p:cViewPr varScale="1">
        <p:scale>
          <a:sx n="162" d="100"/>
          <a:sy n="162" d="100"/>
        </p:scale>
        <p:origin x="192" y="28"/>
      </p:cViewPr>
      <p:guideLst>
        <p:guide orient="horz" pos="1597"/>
        <p:guide pos="2880"/>
      </p:guideLst>
    </p:cSldViewPr>
  </p:slideViewPr>
  <p:outlineViewPr>
    <p:cViewPr>
      <p:scale>
        <a:sx n="33" d="100"/>
        <a:sy n="33" d="100"/>
      </p:scale>
      <p:origin x="0" y="-14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20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B38A-B1B6-4CF4-9737-E1E5C73DA86F}" type="datetimeFigureOut">
              <a:rPr lang="nl-NL" smtClean="0"/>
              <a:t>17-9-2019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1B330-1C2E-47C6-8A9D-1114F90E79D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6878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2C6B-C807-4014-B6D4-CCA33426A2F8}" type="datetimeFigureOut">
              <a:rPr lang="nl-NL" smtClean="0"/>
              <a:t>17-9-2019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A9740-BD37-4DCA-BDC4-7DBBAE15F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9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22268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6653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927945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99202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25502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7255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89428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569765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49A9153-0B9B-4D2D-B1B9-AF4329343002}" type="slidenum">
              <a:rPr lang="nl-NL" altLang="en-US" smtClean="0"/>
              <a:pPr/>
              <a:t>16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0014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e Titel transpa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1818863" y="669454"/>
            <a:ext cx="1729409" cy="101566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sz="750" dirty="0">
              <a:solidFill>
                <a:schemeClr val="tx1"/>
              </a:solidFill>
            </a:endParaRPr>
          </a:p>
          <a:p>
            <a:r>
              <a:rPr lang="en-US" sz="750" dirty="0">
                <a:solidFill>
                  <a:schemeClr val="tx1"/>
                </a:solidFill>
              </a:rPr>
              <a:t>Choose image by clicking on the image icon or replace an existing image with the right mouse button and choose Change image.</a:t>
            </a:r>
          </a:p>
          <a:p>
            <a:r>
              <a:rPr lang="en-US" sz="750" dirty="0">
                <a:solidFill>
                  <a:schemeClr val="tx1"/>
                </a:solidFill>
              </a:rPr>
              <a:t>If necessary</a:t>
            </a:r>
            <a:r>
              <a:rPr lang="en-US" sz="750" baseline="0" dirty="0">
                <a:solidFill>
                  <a:schemeClr val="tx1"/>
                </a:solidFill>
              </a:rPr>
              <a:t>, adjust the image with the cropping tool.</a:t>
            </a:r>
            <a:endParaRPr lang="en-US" sz="750" dirty="0">
              <a:solidFill>
                <a:schemeClr val="tx1"/>
              </a:solidFill>
            </a:endParaRPr>
          </a:p>
          <a:p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4104401"/>
            <a:ext cx="9144000" cy="103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612000" y="4738371"/>
            <a:ext cx="7924800" cy="244078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0" y="63254"/>
            <a:ext cx="2227942" cy="606200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685801"/>
            <a:ext cx="9144001" cy="3884612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3943350"/>
            <a:ext cx="9144000" cy="627063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" y="3699001"/>
            <a:ext cx="9144001" cy="24434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1500" b="1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2850357"/>
            <a:ext cx="9144000" cy="848643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22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6429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n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2915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 - Fot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12000" y="626165"/>
            <a:ext cx="3600000" cy="39434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 hasCustomPrompt="1"/>
          </p:nvPr>
        </p:nvSpPr>
        <p:spPr>
          <a:xfrm>
            <a:off x="4574483" y="-1"/>
            <a:ext cx="4572000" cy="4569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e achtergro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1260000"/>
            <a:ext cx="7922712" cy="3310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8" name="Tekstvak 7"/>
          <p:cNvSpPr txBox="1"/>
          <p:nvPr userDrawn="1"/>
        </p:nvSpPr>
        <p:spPr>
          <a:xfrm>
            <a:off x="-1818864" y="1193732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1875513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tab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 baseline="0"/>
            </a:lvl1pPr>
          </a:lstStyle>
          <a:p>
            <a:r>
              <a:rPr lang="en-US" dirty="0"/>
              <a:t>Table 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610100" y="2706657"/>
            <a:ext cx="7922712" cy="1862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 hasCustomPrompt="1"/>
          </p:nvPr>
        </p:nvSpPr>
        <p:spPr>
          <a:xfrm>
            <a:off x="612000" y="1073582"/>
            <a:ext cx="7924800" cy="1498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11" name="Tekstvak 10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table by clicking on table icon</a:t>
            </a:r>
            <a:endParaRPr lang="en-US" sz="750" dirty="0">
              <a:solidFill>
                <a:schemeClr val="tx1"/>
              </a:solidFill>
            </a:endParaRPr>
          </a:p>
        </p:txBody>
      </p:sp>
      <p:sp>
        <p:nvSpPr>
          <p:cNvPr id="10" name="Tekstvak 9"/>
          <p:cNvSpPr txBox="1"/>
          <p:nvPr userDrawn="1"/>
        </p:nvSpPr>
        <p:spPr>
          <a:xfrm>
            <a:off x="-1818864" y="2384357"/>
            <a:ext cx="1769165" cy="218308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750" dirty="0"/>
              <a:t>Format the text by increasing or decreasing the list level.</a:t>
            </a:r>
          </a:p>
          <a:p>
            <a:endParaRPr lang="en-US" sz="750" dirty="0"/>
          </a:p>
          <a:p>
            <a:r>
              <a:rPr lang="en-US" sz="750" dirty="0"/>
              <a:t>Place cursor in the text and use these </a:t>
            </a:r>
          </a:p>
          <a:p>
            <a:r>
              <a:rPr lang="en-US" sz="750" dirty="0"/>
              <a:t>2 buttons (tab Start - group Paragraph)</a:t>
            </a:r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endParaRPr lang="en-US" sz="750" dirty="0"/>
          </a:p>
          <a:p>
            <a:r>
              <a:rPr lang="en-US" sz="750" dirty="0"/>
              <a:t>1 = Normal text</a:t>
            </a:r>
          </a:p>
          <a:p>
            <a:r>
              <a:rPr lang="en-US" sz="900" dirty="0"/>
              <a:t>2 = Paragraph text</a:t>
            </a:r>
          </a:p>
          <a:p>
            <a:r>
              <a:rPr lang="en-US" sz="750" dirty="0"/>
              <a:t>3 = • text</a:t>
            </a:r>
          </a:p>
          <a:p>
            <a:r>
              <a:rPr lang="en-US" sz="750" dirty="0"/>
              <a:t>4 =    • text</a:t>
            </a:r>
          </a:p>
          <a:p>
            <a:r>
              <a:rPr lang="en-US" sz="750" dirty="0"/>
              <a:t>5 =       • text</a:t>
            </a:r>
            <a:endParaRPr lang="en-US" sz="750" b="1" baseline="0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80216" y="3066138"/>
            <a:ext cx="964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544228"/>
            <a:ext cx="7923213" cy="394448"/>
          </a:xfrm>
        </p:spPr>
        <p:txBody>
          <a:bodyPr/>
          <a:lstStyle>
            <a:lvl1pPr>
              <a:defRPr sz="1950" b="0"/>
            </a:lvl1pPr>
          </a:lstStyle>
          <a:p>
            <a:r>
              <a:rPr lang="en-US" dirty="0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815009" y="1073480"/>
            <a:ext cx="7454348" cy="32425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1818863" y="1086899"/>
            <a:ext cx="1729409" cy="20774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750" baseline="0" dirty="0">
                <a:solidFill>
                  <a:schemeClr val="tx1"/>
                </a:solidFill>
              </a:rPr>
              <a:t>Add chart by clicking on chart icon</a:t>
            </a:r>
            <a:endParaRPr lang="en-US" sz="7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hidden="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23999" y="0"/>
            <a:ext cx="9144000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10100" y="1260000"/>
            <a:ext cx="7922712" cy="3310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10" name="Rechthoek 9"/>
          <p:cNvSpPr/>
          <p:nvPr userDrawn="1"/>
        </p:nvSpPr>
        <p:spPr>
          <a:xfrm>
            <a:off x="0" y="4569619"/>
            <a:ext cx="9144000" cy="573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989178" y="4772381"/>
            <a:ext cx="6728631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Unconventional Computing Symposium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12000" y="4773600"/>
            <a:ext cx="601313" cy="351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7CEC10D-CD46-426F-915E-6C78530279C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FooterLogoTUe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20" y="4628189"/>
            <a:ext cx="921122" cy="4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62" r:id="rId5"/>
    <p:sldLayoutId id="2147483663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defTabSz="51435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65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514350" rtl="0" eaLnBrk="1" latinLnBrk="0" hangingPunct="1">
        <a:lnSpc>
          <a:spcPct val="100000"/>
        </a:lnSpc>
        <a:spcBef>
          <a:spcPts val="413"/>
        </a:spcBef>
        <a:spcAft>
          <a:spcPts val="413"/>
        </a:spcAft>
        <a:buFont typeface="Arial" panose="020B0604020202020204" pitchFamily="34" charset="0"/>
        <a:buNone/>
        <a:defRPr sz="1950" kern="1200">
          <a:solidFill>
            <a:schemeClr val="bg2"/>
          </a:solidFill>
          <a:latin typeface="+mn-lt"/>
          <a:ea typeface="+mn-ea"/>
          <a:cs typeface="+mn-cs"/>
        </a:defRPr>
      </a:lvl2pPr>
      <a:lvl3pPr marL="202500" indent="-202500" algn="l" defTabSz="514350" rtl="0" eaLnBrk="1" latinLnBrk="0" hangingPunct="1">
        <a:lnSpc>
          <a:spcPct val="100000"/>
        </a:lnSpc>
        <a:spcBef>
          <a:spcPts val="413"/>
        </a:spcBef>
        <a:buClr>
          <a:schemeClr val="bg2"/>
        </a:buClr>
        <a:buSzPct val="100000"/>
        <a:buFont typeface="Arial" panose="020B0604020202020204" pitchFamily="34" charset="0"/>
        <a:buChar char="•"/>
        <a:defRPr sz="1650" kern="1200">
          <a:solidFill>
            <a:schemeClr val="bg2"/>
          </a:solidFill>
          <a:latin typeface="+mn-lt"/>
          <a:ea typeface="+mn-ea"/>
          <a:cs typeface="+mn-cs"/>
        </a:defRPr>
      </a:lvl3pPr>
      <a:lvl4pPr marL="405000" indent="-202500" algn="l" defTabSz="514350" rtl="0" eaLnBrk="1" latinLnBrk="0" hangingPunct="1">
        <a:lnSpc>
          <a:spcPct val="100000"/>
        </a:lnSpc>
        <a:spcBef>
          <a:spcPts val="0"/>
        </a:spcBef>
        <a:buClr>
          <a:schemeClr val="bg2"/>
        </a:buClr>
        <a:buFont typeface="Arial" panose="020B0604020202020204" pitchFamily="34" charset="0"/>
        <a:buChar char="•"/>
        <a:defRPr sz="1500" kern="1200">
          <a:solidFill>
            <a:schemeClr val="bg2"/>
          </a:solidFill>
          <a:latin typeface="+mn-lt"/>
          <a:ea typeface="+mn-ea"/>
          <a:cs typeface="+mn-cs"/>
        </a:defRPr>
      </a:lvl4pPr>
      <a:lvl5pPr marL="607500" indent="-202500" algn="l" defTabSz="51435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79" userDrawn="1">
          <p15:clr>
            <a:srgbClr val="F26B43"/>
          </p15:clr>
        </p15:guide>
        <p15:guide id="2" pos="383" userDrawn="1">
          <p15:clr>
            <a:srgbClr val="F26B43"/>
          </p15:clr>
        </p15:guide>
        <p15:guide id="3" pos="537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tal-craftsmanship/GOLDEN-RATIO/tree/master/DAY1-COORDINATE-SYSTEMS" TargetMode="External"/><Relationship Id="rId2" Type="http://schemas.openxmlformats.org/officeDocument/2006/relationships/hyperlink" Target="https://processing.org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tutorial.math.lamar.edu/Classes/CalcII/PolarCoordinates.asp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pic>
        <p:nvPicPr>
          <p:cNvPr id="32" name="Tijdelijke aanduiding voor afbeelding 31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 b="10824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/>
              <a:t>Prof. dr</a:t>
            </a:r>
            <a:r>
              <a:rPr lang="en-US" sz="1800"/>
              <a:t>. </a:t>
            </a:r>
            <a:r>
              <a:rPr lang="en-US" sz="1800" smtClean="0"/>
              <a:t>ir. Loe Feijs</a:t>
            </a:r>
            <a:endParaRPr lang="en-US" sz="1800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/>
              <a:t>DAY1-COORDINATE-SYSTEMS</a:t>
            </a:r>
            <a:endParaRPr lang="en-US" sz="18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smtClean="0"/>
              <a:t>Golden Ratio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7489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continued at the </a:t>
            </a:r>
            <a:r>
              <a:rPr lang="en-US" dirty="0" err="1" smtClean="0"/>
              <a:t>lightboard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examples </a:t>
            </a:r>
            <a:r>
              <a:rPr lang="en-US" smtClean="0"/>
              <a:t>in Processing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542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circle.pde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fromCircleToSpiral.pde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4234" y="304801"/>
            <a:ext cx="60495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Switching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between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 err="1">
                <a:solidFill>
                  <a:schemeClr val="tx2"/>
                </a:solidFill>
                <a:latin typeface="+mj-lt"/>
              </a:rPr>
              <a:t>c</a:t>
            </a: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oordinate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>
                <a:solidFill>
                  <a:schemeClr val="tx2"/>
                </a:solidFill>
                <a:latin typeface="+mj-lt"/>
              </a:rPr>
              <a:t>systems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22EAFE6-C511-4FFE-BE4A-CFD9B81F6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5676" y="2301720"/>
            <a:ext cx="3343275" cy="1293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626" y="0"/>
            <a:ext cx="60211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75260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4808" y="0"/>
            <a:ext cx="1519191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75260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87978" y="0"/>
            <a:ext cx="1556022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949" y="0"/>
            <a:ext cx="5975077" cy="50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8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25" y="810415"/>
            <a:ext cx="3419475" cy="358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00" y="133350"/>
            <a:ext cx="5849899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2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592" y="133374"/>
            <a:ext cx="5808716" cy="49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3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6672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52950" y="0"/>
            <a:ext cx="4591050" cy="45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60" y="673672"/>
            <a:ext cx="3559779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and reflection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000" y="1327150"/>
            <a:ext cx="5420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</a:t>
            </a:r>
            <a:r>
              <a:rPr lang="en-US" smtClean="0">
                <a:solidFill>
                  <a:schemeClr val="bg1"/>
                </a:solidFill>
              </a:rPr>
              <a:t>omputers like Cartesian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</a:t>
            </a:r>
            <a:r>
              <a:rPr lang="en-US" smtClean="0">
                <a:solidFill>
                  <a:schemeClr val="bg1"/>
                </a:solidFill>
              </a:rPr>
              <a:t>ircles and spirals go best with polar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y</a:t>
            </a:r>
            <a:r>
              <a:rPr lang="en-US" smtClean="0">
                <a:solidFill>
                  <a:schemeClr val="bg1"/>
                </a:solidFill>
              </a:rPr>
              <a:t>ou can mediate between the two using sin, cos, 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n</a:t>
            </a:r>
            <a:r>
              <a:rPr lang="en-US" smtClean="0">
                <a:solidFill>
                  <a:schemeClr val="bg1"/>
                </a:solidFill>
              </a:rPr>
              <a:t>ext, code your formulas in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thus obtain beautiful results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2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0"/>
          </p:nvPr>
        </p:nvSpPr>
        <p:spPr>
          <a:xfrm>
            <a:off x="791058" y="4871441"/>
            <a:ext cx="6728631" cy="351000"/>
          </a:xfrm>
        </p:spPr>
        <p:txBody>
          <a:bodyPr/>
          <a:lstStyle/>
          <a:p>
            <a:r>
              <a:rPr lang="nl-NL" dirty="0" smtClean="0"/>
              <a:t>Loe Feijs, </a:t>
            </a:r>
            <a:r>
              <a:rPr lang="nl-NL" dirty="0" err="1"/>
              <a:t>Department</a:t>
            </a:r>
            <a:r>
              <a:rPr lang="nl-NL" dirty="0"/>
              <a:t> of Industrial Design, TU Eindhoven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80608" y="544228"/>
            <a:ext cx="7923213" cy="394448"/>
          </a:xfrm>
        </p:spPr>
        <p:txBody>
          <a:bodyPr/>
          <a:lstStyle/>
          <a:p>
            <a:r>
              <a:rPr lang="en-US" dirty="0" smtClean="0"/>
              <a:t>Resources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559088" y="1130460"/>
            <a:ext cx="8533900" cy="3310413"/>
          </a:xfrm>
        </p:spPr>
        <p:txBody>
          <a:bodyPr/>
          <a:lstStyle/>
          <a:p>
            <a:r>
              <a:rPr lang="nl-NL" altLang="en-US" dirty="0" smtClean="0"/>
              <a:t>Processing3</a:t>
            </a:r>
            <a:r>
              <a:rPr lang="nl-NL" altLang="en-US" dirty="0"/>
              <a:t>, </a:t>
            </a:r>
            <a:r>
              <a:rPr lang="nl-NL" altLang="en-US" dirty="0" err="1"/>
              <a:t>please</a:t>
            </a:r>
            <a:r>
              <a:rPr lang="nl-NL" altLang="en-US" dirty="0"/>
              <a:t> </a:t>
            </a:r>
            <a:r>
              <a:rPr lang="nl-NL" altLang="en-US" dirty="0" err="1"/>
              <a:t>install</a:t>
            </a:r>
            <a:r>
              <a:rPr lang="nl-NL" altLang="en-US" dirty="0"/>
              <a:t> </a:t>
            </a:r>
            <a:r>
              <a:rPr lang="nl-NL" altLang="en-US" dirty="0" err="1"/>
              <a:t>from</a:t>
            </a:r>
            <a:r>
              <a:rPr lang="nl-NL" altLang="en-US" dirty="0"/>
              <a:t> </a:t>
            </a:r>
          </a:p>
          <a:p>
            <a:pPr marL="268287" lvl="1"/>
            <a:r>
              <a:rPr lang="en-US" sz="1600" dirty="0">
                <a:hlinkClick r:id="rId2"/>
              </a:rPr>
              <a:t>https://processing.org/download/</a:t>
            </a:r>
            <a:endParaRPr lang="nl-NL" altLang="en-US" sz="1600" b="1" dirty="0">
              <a:cs typeface="Courier New" pitchFamily="49" charset="0"/>
            </a:endParaRPr>
          </a:p>
          <a:p>
            <a:r>
              <a:rPr lang="nl-NL" altLang="en-US" dirty="0" err="1"/>
              <a:t>Github</a:t>
            </a:r>
            <a:r>
              <a:rPr lang="nl-NL" altLang="en-US"/>
              <a:t>, </a:t>
            </a:r>
            <a:r>
              <a:rPr lang="nl-NL" altLang="en-US" smtClean="0"/>
              <a:t>digital-craftmanship’s</a:t>
            </a:r>
            <a:r>
              <a:rPr lang="nl-NL" altLang="en-US" smtClean="0"/>
              <a:t> </a:t>
            </a:r>
            <a:r>
              <a:rPr lang="nl-NL" altLang="en-US" dirty="0" err="1"/>
              <a:t>repository</a:t>
            </a:r>
            <a:r>
              <a:rPr lang="nl-NL" altLang="en-US" dirty="0"/>
              <a:t> GOLDEN-RATIO</a:t>
            </a:r>
          </a:p>
          <a:p>
            <a:pPr marL="554037" lvl="1" indent="-285750"/>
            <a:r>
              <a:rPr lang="nl-NL" altLang="en-US" sz="1600" dirty="0" err="1"/>
              <a:t>this</a:t>
            </a:r>
            <a:r>
              <a:rPr lang="nl-NL" altLang="en-US" sz="1600" dirty="0"/>
              <a:t> </a:t>
            </a:r>
            <a:r>
              <a:rPr lang="nl-NL" altLang="en-US" sz="1600" dirty="0" err="1"/>
              <a:t>powerpoint</a:t>
            </a:r>
            <a:r>
              <a:rPr lang="nl-NL" altLang="en-US" sz="1600" dirty="0"/>
              <a:t> (.</a:t>
            </a:r>
            <a:r>
              <a:rPr lang="nl-NL" altLang="en-US" sz="1600" dirty="0" err="1"/>
              <a:t>pptx</a:t>
            </a:r>
            <a:r>
              <a:rPr lang="nl-NL" altLang="en-US" sz="1600" dirty="0"/>
              <a:t>)</a:t>
            </a:r>
          </a:p>
          <a:p>
            <a:pPr marL="554037" lvl="1" indent="-285750"/>
            <a:r>
              <a:rPr lang="nl-NL" altLang="en-US" sz="1600" dirty="0" err="1"/>
              <a:t>circle.pde</a:t>
            </a:r>
            <a:endParaRPr lang="nl-NL" altLang="en-US" sz="1600" dirty="0"/>
          </a:p>
          <a:p>
            <a:pPr marL="554037" lvl="1" indent="-285750"/>
            <a:r>
              <a:rPr lang="nl-NL" altLang="en-US" sz="1600" dirty="0" err="1"/>
              <a:t>fromCircleToSpiral.pde</a:t>
            </a:r>
            <a:endParaRPr lang="nl-NL" altLang="en-US" sz="1600" dirty="0"/>
          </a:p>
          <a:p>
            <a:pPr marL="268287" lvl="1"/>
            <a:r>
              <a:rPr lang="nl-NL" altLang="en-US" sz="1600">
                <a:solidFill>
                  <a:schemeClr val="tx2">
                    <a:lumMod val="20000"/>
                    <a:lumOff val="80000"/>
                  </a:schemeClr>
                </a:solidFill>
                <a:hlinkClick r:id="rId3"/>
              </a:rPr>
              <a:t>https</a:t>
            </a:r>
            <a:r>
              <a:rPr lang="nl-NL" altLang="en-US" sz="1600">
                <a:solidFill>
                  <a:schemeClr val="tx2">
                    <a:lumMod val="20000"/>
                    <a:lumOff val="80000"/>
                  </a:schemeClr>
                </a:solidFill>
                <a:hlinkClick r:id="rId3"/>
              </a:rPr>
              <a:t>://</a:t>
            </a:r>
            <a:r>
              <a:rPr lang="nl-NL" altLang="en-US" sz="1600" smtClean="0">
                <a:solidFill>
                  <a:schemeClr val="tx2">
                    <a:lumMod val="20000"/>
                    <a:lumOff val="80000"/>
                  </a:schemeClr>
                </a:solidFill>
                <a:hlinkClick r:id="rId3"/>
              </a:rPr>
              <a:t>github.com/digital-craftsmanship/GOLDEN-RATIO/tree/master/DAY1-COORDINATE-SYSTEMS</a:t>
            </a:r>
            <a:endParaRPr lang="nl-NL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nl-NL" altLang="en-US" err="1" smtClean="0"/>
              <a:t>External</a:t>
            </a:r>
            <a:r>
              <a:rPr lang="nl-NL" altLang="en-US" smtClean="0"/>
              <a:t> link, </a:t>
            </a:r>
            <a:r>
              <a:rPr lang="nl-NL" altLang="en-US" sz="1600" smtClean="0"/>
              <a:t>Paul's </a:t>
            </a:r>
            <a:r>
              <a:rPr lang="nl-NL" altLang="en-US" sz="1600" dirty="0"/>
              <a:t>Online Math </a:t>
            </a:r>
            <a:r>
              <a:rPr lang="nl-NL" altLang="en-US" sz="1600" dirty="0" err="1"/>
              <a:t>Notes</a:t>
            </a:r>
            <a:endParaRPr lang="nl-NL" altLang="en-US" sz="1600" dirty="0"/>
          </a:p>
          <a:p>
            <a:pPr marL="269875" lvl="1"/>
            <a:r>
              <a:rPr lang="nl-NL" altLang="en-US" sz="1600" dirty="0">
                <a:solidFill>
                  <a:srgbClr val="7030A0"/>
                </a:solidFill>
                <a:hlinkClick r:id="rId4"/>
              </a:rPr>
              <a:t>http://</a:t>
            </a:r>
            <a:r>
              <a:rPr lang="nl-NL" altLang="en-US" sz="1600" dirty="0" smtClean="0">
                <a:solidFill>
                  <a:srgbClr val="7030A0"/>
                </a:solidFill>
                <a:hlinkClick r:id="rId4"/>
              </a:rPr>
              <a:t>tutorial.math.lamar.edu/Classes/CalcII/PolarCoordinates.aspx</a:t>
            </a:r>
            <a:endParaRPr lang="nl-NL" alt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52533"/>
            <a:ext cx="9143999" cy="102485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bandicam 2017-10-04 11-55-46-618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438" y="198438"/>
            <a:ext cx="7985125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9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DSCF408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06" y="912784"/>
            <a:ext cx="8502966" cy="47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9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72" y="-524212"/>
            <a:ext cx="7148349" cy="63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440FF0-AF03-1B46-90D3-66A05CB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Loe Feijs, Department of Industrial Design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9E608C-4ACA-8749-8755-8EBF0728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822" y="4655078"/>
            <a:ext cx="860431" cy="397122"/>
          </a:xfrm>
          <a:prstGeom prst="rect">
            <a:avLst/>
          </a:prstGeom>
        </p:spPr>
      </p:pic>
      <p:sp>
        <p:nvSpPr>
          <p:cNvPr id="8" name="Titel 3"/>
          <p:cNvSpPr>
            <a:spLocks noGrp="1"/>
          </p:cNvSpPr>
          <p:nvPr>
            <p:ph type="title"/>
          </p:nvPr>
        </p:nvSpPr>
        <p:spPr>
          <a:xfrm>
            <a:off x="612000" y="544228"/>
            <a:ext cx="7923213" cy="394448"/>
          </a:xfrm>
        </p:spPr>
        <p:txBody>
          <a:bodyPr/>
          <a:lstStyle/>
          <a:p>
            <a:r>
              <a:rPr lang="en-US" dirty="0" smtClean="0"/>
              <a:t>Inspiration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585675" y="910353"/>
            <a:ext cx="6172200" cy="3996928"/>
          </a:xfrm>
        </p:spPr>
        <p:txBody>
          <a:bodyPr/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dirty="0" err="1" smtClean="0"/>
              <a:t>Cartesian</a:t>
            </a:r>
            <a:r>
              <a:rPr lang="nl-NL" altLang="en-US" dirty="0"/>
              <a:t>:  (</a:t>
            </a:r>
            <a:r>
              <a:rPr lang="nl-NL" altLang="en-US" b="1" dirty="0" err="1">
                <a:cs typeface="Courier New" pitchFamily="49" charset="0"/>
              </a:rPr>
              <a:t>x,y</a:t>
            </a:r>
            <a:r>
              <a:rPr lang="nl-NL" altLang="en-US" b="1" dirty="0" smtClean="0">
                <a:cs typeface="Courier New" pitchFamily="49" charset="0"/>
              </a:rPr>
              <a:t>)</a:t>
            </a:r>
            <a:endParaRPr lang="nl-NL" altLang="en-US" b="1" dirty="0">
              <a:cs typeface="Courier New" pitchFamily="49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dirty="0" err="1"/>
              <a:t>polar</a:t>
            </a:r>
            <a:r>
              <a:rPr lang="nl-NL" altLang="en-US" dirty="0"/>
              <a:t>: (</a:t>
            </a:r>
            <a:r>
              <a:rPr lang="nl-NL" altLang="en-US" b="1" dirty="0">
                <a:cs typeface="Courier New" pitchFamily="49" charset="0"/>
              </a:rPr>
              <a:t>r,</a:t>
            </a:r>
            <a:r>
              <a:rPr lang="el-GR" altLang="en-US" sz="2100" b="1" dirty="0">
                <a:cs typeface="Courier New" pitchFamily="49" charset="0"/>
              </a:rPr>
              <a:t>ϑ</a:t>
            </a:r>
            <a:r>
              <a:rPr lang="nl-NL" altLang="en-US" sz="2100" b="1" dirty="0" smtClean="0">
                <a:cs typeface="Courier New" pitchFamily="49" charset="0"/>
              </a:rPr>
              <a:t>)</a:t>
            </a:r>
            <a:endParaRPr lang="nl-NL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dirty="0" err="1"/>
              <a:t>turtle</a:t>
            </a:r>
            <a:r>
              <a:rPr lang="nl-NL" altLang="en-US" dirty="0"/>
              <a:t> </a:t>
            </a:r>
            <a:r>
              <a:rPr lang="nl-NL" altLang="en-US" dirty="0" err="1"/>
              <a:t>graphics</a:t>
            </a:r>
            <a:r>
              <a:rPr lang="nl-NL" altLang="en-US" dirty="0"/>
              <a:t>: forward(</a:t>
            </a:r>
            <a:r>
              <a:rPr lang="nl-NL" altLang="en-US" b="1" dirty="0"/>
              <a:t>L</a:t>
            </a:r>
            <a:r>
              <a:rPr lang="nl-NL" altLang="en-US" dirty="0"/>
              <a:t>), right(</a:t>
            </a:r>
            <a:r>
              <a:rPr lang="el-GR" altLang="en-US" b="1" dirty="0">
                <a:cs typeface="Courier New" pitchFamily="49" charset="0"/>
              </a:rPr>
              <a:t>ϑ</a:t>
            </a:r>
            <a:r>
              <a:rPr lang="nl-NL" alt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nl-NL" altLang="en-US" dirty="0"/>
          </a:p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94235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Popular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 err="1">
                <a:solidFill>
                  <a:schemeClr val="tx2"/>
                </a:solidFill>
                <a:latin typeface="+mj-lt"/>
              </a:rPr>
              <a:t>c</a:t>
            </a: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oordinate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>
                <a:solidFill>
                  <a:schemeClr val="tx2"/>
                </a:solidFill>
                <a:latin typeface="+mj-lt"/>
              </a:rPr>
              <a:t>systems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255" y="2174240"/>
            <a:ext cx="1868061" cy="2607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77" y="2219329"/>
            <a:ext cx="2140425" cy="2146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9520" y="4634230"/>
            <a:ext cx="2209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7030A0"/>
                </a:solidFill>
              </a:rPr>
              <a:t>Source: upload.wikimedia.org/</a:t>
            </a:r>
            <a:r>
              <a:rPr lang="en-US" sz="900" dirty="0" err="1" smtClean="0">
                <a:solidFill>
                  <a:srgbClr val="7030A0"/>
                </a:solidFill>
              </a:rPr>
              <a:t>wikipedia</a:t>
            </a:r>
            <a:r>
              <a:rPr lang="en-US" sz="900" dirty="0" smtClean="0">
                <a:solidFill>
                  <a:srgbClr val="7030A0"/>
                </a:solidFill>
              </a:rPr>
              <a:t>/commons /5/59/Arctic_Ocean</a:t>
            </a:r>
            <a:r>
              <a:rPr lang="en-US" sz="900" dirty="0">
                <a:solidFill>
                  <a:srgbClr val="7030A0"/>
                </a:solidFill>
              </a:rPr>
              <a:t>_-_en.png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659" y="2225040"/>
            <a:ext cx="2572665" cy="2156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42660" y="4602480"/>
            <a:ext cx="2118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7030A0"/>
                </a:solidFill>
              </a:rPr>
              <a:t>Children playing with turtle around 1976.  Source: Seymour </a:t>
            </a:r>
            <a:r>
              <a:rPr lang="en-US" sz="900" dirty="0" err="1" smtClean="0">
                <a:solidFill>
                  <a:srgbClr val="7030A0"/>
                </a:solidFill>
              </a:rPr>
              <a:t>Papert</a:t>
            </a:r>
            <a:r>
              <a:rPr lang="en-US" sz="900" dirty="0">
                <a:solidFill>
                  <a:srgbClr val="7030A0"/>
                </a:solidFill>
              </a:rPr>
              <a:t>,</a:t>
            </a:r>
            <a:r>
              <a:rPr lang="en-US" sz="900" dirty="0" smtClean="0">
                <a:solidFill>
                  <a:srgbClr val="7030A0"/>
                </a:solidFill>
              </a:rPr>
              <a:t> “Mindstorms” (book cover)</a:t>
            </a:r>
            <a:endParaRPr lang="en-US" sz="9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41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646635" y="1146573"/>
            <a:ext cx="6172200" cy="3996928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None/>
            </a:pPr>
            <a:r>
              <a:rPr lang="nl-NL" altLang="en-US" sz="1800" dirty="0" err="1" smtClean="0"/>
              <a:t>Aproaches</a:t>
            </a:r>
            <a:r>
              <a:rPr lang="nl-NL" altLang="en-US" sz="1800" dirty="0" smtClean="0"/>
              <a:t> </a:t>
            </a:r>
            <a:r>
              <a:rPr lang="nl-NL" altLang="en-US" sz="1800" dirty="0" err="1"/>
              <a:t>to</a:t>
            </a:r>
            <a:r>
              <a:rPr lang="nl-NL" altLang="en-US" sz="1800" dirty="0"/>
              <a:t> </a:t>
            </a:r>
            <a:r>
              <a:rPr lang="nl-NL" altLang="en-US" sz="1800" dirty="0" err="1"/>
              <a:t>indicate</a:t>
            </a:r>
            <a:r>
              <a:rPr lang="nl-NL" altLang="en-US" sz="1800" dirty="0"/>
              <a:t> </a:t>
            </a:r>
            <a:r>
              <a:rPr lang="nl-NL" altLang="en-US" sz="1800" dirty="0" err="1"/>
              <a:t>angles</a:t>
            </a:r>
            <a:r>
              <a:rPr lang="nl-NL" altLang="en-US" sz="1800" dirty="0"/>
              <a:t>:</a:t>
            </a:r>
            <a:endParaRPr lang="en-US" altLang="en-US" sz="1800" dirty="0"/>
          </a:p>
          <a:p>
            <a:pPr eaLnBrk="1" hangingPunct="1"/>
            <a:endParaRPr lang="nl-NL" altLang="en-US" sz="18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z="1800" dirty="0" err="1"/>
              <a:t>degrees</a:t>
            </a:r>
            <a:r>
              <a:rPr lang="nl-NL" altLang="en-US" sz="1800" dirty="0"/>
              <a:t>: 0 .. 360</a:t>
            </a:r>
            <a:r>
              <a:rPr lang="nl-NL" altLang="en-US" sz="1800" baseline="30000" dirty="0"/>
              <a:t>o</a:t>
            </a:r>
            <a:endParaRPr lang="nl-NL" altLang="en-US" sz="1800" b="1" baseline="30000" dirty="0">
              <a:cs typeface="Courier New" pitchFamily="49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z="1800" dirty="0" err="1"/>
              <a:t>radians</a:t>
            </a:r>
            <a:r>
              <a:rPr lang="nl-NL" altLang="en-US" sz="1800" dirty="0"/>
              <a:t>: 0 .. 2 </a:t>
            </a:r>
            <a:r>
              <a:rPr lang="el-GR" altLang="en-US" sz="1800" dirty="0"/>
              <a:t>π</a:t>
            </a:r>
            <a:endParaRPr lang="nl-NL" altLang="en-US" sz="1800" dirty="0"/>
          </a:p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94235" y="304801"/>
            <a:ext cx="5562600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700" b="1" dirty="0">
                <a:solidFill>
                  <a:schemeClr val="tx2"/>
                </a:solidFill>
                <a:latin typeface="+mj-lt"/>
              </a:rPr>
              <a:t>Coordinate </a:t>
            </a:r>
            <a:r>
              <a:rPr lang="en-US" sz="2700" b="1" dirty="0" smtClean="0">
                <a:solidFill>
                  <a:schemeClr val="tx2"/>
                </a:solidFill>
                <a:latin typeface="+mj-lt"/>
              </a:rPr>
              <a:t>systems: details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943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669495" y="1146572"/>
            <a:ext cx="6172200" cy="3996928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nl-NL" altLang="en-US" sz="1800" dirty="0" err="1"/>
              <a:t>Trigonometric</a:t>
            </a:r>
            <a:r>
              <a:rPr lang="nl-NL" altLang="en-US" sz="1800" dirty="0"/>
              <a:t> </a:t>
            </a:r>
            <a:r>
              <a:rPr lang="nl-NL" altLang="en-US" sz="1800" dirty="0" err="1"/>
              <a:t>functions</a:t>
            </a:r>
            <a:r>
              <a:rPr lang="nl-NL" altLang="en-US" sz="1800" dirty="0"/>
              <a:t>:</a:t>
            </a:r>
            <a:endParaRPr lang="en-US" altLang="en-US" sz="1800" dirty="0"/>
          </a:p>
          <a:p>
            <a:pPr eaLnBrk="1" hangingPunct="1"/>
            <a:endParaRPr lang="nl-NL" altLang="en-US" dirty="0"/>
          </a:p>
          <a:p>
            <a:pPr eaLnBrk="1" hangingPunct="1"/>
            <a:endParaRPr lang="nl-NL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94234" y="304801"/>
            <a:ext cx="60495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Switching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between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 err="1">
                <a:solidFill>
                  <a:schemeClr val="tx2"/>
                </a:solidFill>
                <a:latin typeface="+mj-lt"/>
              </a:rPr>
              <a:t>c</a:t>
            </a:r>
            <a:r>
              <a:rPr lang="nl-NL" sz="2700" b="1" dirty="0" err="1" smtClean="0">
                <a:solidFill>
                  <a:schemeClr val="tx2"/>
                </a:solidFill>
                <a:latin typeface="+mj-lt"/>
              </a:rPr>
              <a:t>oordinate</a:t>
            </a:r>
            <a:r>
              <a:rPr lang="nl-NL" sz="27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700" b="1" dirty="0">
                <a:solidFill>
                  <a:schemeClr val="tx2"/>
                </a:solidFill>
                <a:latin typeface="+mj-lt"/>
              </a:rPr>
              <a:t>systems</a:t>
            </a:r>
            <a:endParaRPr lang="en-US" sz="27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22EAFE6-C511-4FFE-BE4A-CFD9B81F6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5676" y="2301720"/>
            <a:ext cx="3343275" cy="1293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CB0F3DA-18A4-4C88-8BDF-E405513A0041}"/>
              </a:ext>
            </a:extLst>
          </p:cNvPr>
          <p:cNvSpPr txBox="1"/>
          <p:nvPr/>
        </p:nvSpPr>
        <p:spPr>
          <a:xfrm>
            <a:off x="1574667" y="4872610"/>
            <a:ext cx="5994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7030A0"/>
                </a:solidFill>
              </a:rPr>
              <a:t>Source: www.mathsisfun.com/sine-cosine-tangent.html</a:t>
            </a:r>
            <a:endParaRPr lang="nl-NL" sz="105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e">
  <a:themeElements>
    <a:clrScheme name="Custom 1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101073"/>
      </a:accent2>
      <a:accent3>
        <a:srgbClr val="0066CC"/>
      </a:accent3>
      <a:accent4>
        <a:srgbClr val="00A2DE"/>
      </a:accent4>
      <a:accent5>
        <a:srgbClr val="84D200"/>
      </a:accent5>
      <a:accent6>
        <a:srgbClr val="CEDF00"/>
      </a:accent6>
      <a:hlink>
        <a:srgbClr val="F8CCCC"/>
      </a:hlink>
      <a:folHlink>
        <a:srgbClr val="F8CCCC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presentatie16x9.potx" id="{1B6475F5-D373-4660-89EB-4F03E47D006D}" vid="{2086CB6F-6B0A-48B6-8FD8-51377F4AECB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TUe_presentatie16x9</Template>
  <TotalTime>6385</TotalTime>
  <Words>267</Words>
  <Application>Microsoft Office PowerPoint</Application>
  <PresentationFormat>On-screen Show (16:9)</PresentationFormat>
  <Paragraphs>63</Paragraphs>
  <Slides>18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Courier New</vt:lpstr>
      <vt:lpstr>TUe</vt:lpstr>
      <vt:lpstr>Golden Ratio</vt:lpstr>
      <vt:lpstr>Resources </vt:lpstr>
      <vt:lpstr>Inspiration </vt:lpstr>
      <vt:lpstr>Inspiration </vt:lpstr>
      <vt:lpstr>Inspiration </vt:lpstr>
      <vt:lpstr>Inspiration </vt:lpstr>
      <vt:lpstr>PowerPoint Presentation</vt:lpstr>
      <vt:lpstr>PowerPoint Presentation</vt:lpstr>
      <vt:lpstr>PowerPoint Presentation</vt:lpstr>
      <vt:lpstr>To be continued at the lightboard </vt:lpstr>
      <vt:lpstr>Two examples in Processing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and reflection   </vt:lpstr>
    </vt:vector>
  </TitlesOfParts>
  <Company>TU/e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Klinkhamer - Nooijens, C.C.</dc:creator>
  <cp:lastModifiedBy>Feijs, L.M.G.</cp:lastModifiedBy>
  <cp:revision>63</cp:revision>
  <cp:lastPrinted>2019-09-06T11:48:00Z</cp:lastPrinted>
  <dcterms:created xsi:type="dcterms:W3CDTF">2018-11-21T12:48:52Z</dcterms:created>
  <dcterms:modified xsi:type="dcterms:W3CDTF">2019-09-17T10:51:17Z</dcterms:modified>
</cp:coreProperties>
</file>